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82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8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97.xml.rels" ContentType="application/vnd.openxmlformats-package.relationships+xml"/>
  <Override PartName="/ppt/notesSlides/_rels/notesSlide98.xml.rels" ContentType="application/vnd.openxmlformats-package.relationships+xml"/>
  <Override PartName="/ppt/notesSlides/_rels/notesSlide99.xml.rels" ContentType="application/vnd.openxmlformats-package.relationships+xml"/>
  <Override PartName="/ppt/notesSlides/_rels/notesSlide100.xml.rels" ContentType="application/vnd.openxmlformats-package.relationships+xml"/>
  <Override PartName="/ppt/notesSlides/_rels/notesSlide101.xml.rels" ContentType="application/vnd.openxmlformats-package.relationships+xml"/>
  <Override PartName="/ppt/notesSlides/_rels/notesSlide102.xml.rels" ContentType="application/vnd.openxmlformats-package.relationships+xml"/>
  <Override PartName="/ppt/notesSlides/_rels/notesSlide103.xml.rels" ContentType="application/vnd.openxmlformats-package.relationships+xml"/>
  <Override PartName="/ppt/notesSlides/_rels/notesSlide104.xml.rels" ContentType="application/vnd.openxmlformats-package.relationships+xml"/>
  <Override PartName="/ppt/notesSlides/_rels/notesSlide105.xml.rels" ContentType="application/vnd.openxmlformats-package.relationships+xml"/>
  <Override PartName="/ppt/notesSlides/_rels/notesSlide106.xml.rels" ContentType="application/vnd.openxmlformats-package.relationships+xml"/>
  <Override PartName="/ppt/notesSlides/_rels/notesSlide107.xml.rels" ContentType="application/vnd.openxmlformats-package.relationships+xml"/>
  <Override PartName="/ppt/notesSlides/_rels/notesSlide108.xml.rels" ContentType="application/vnd.openxmlformats-package.relationships+xml"/>
  <Override PartName="/ppt/notesSlides/_rels/notesSlide109.xml.rels" ContentType="application/vnd.openxmlformats-package.relationships+xml"/>
  <Override PartName="/ppt/notesSlides/_rels/notesSlide110.xml.rels" ContentType="application/vnd.openxmlformats-package.relationships+xml"/>
  <Override PartName="/ppt/notesSlides/_rels/notesSlide111.xml.rels" ContentType="application/vnd.openxmlformats-package.relationships+xml"/>
  <Override PartName="/ppt/notesSlides/_rels/notesSlide112.xml.rels" ContentType="application/vnd.openxmlformats-package.relationships+xml"/>
  <Override PartName="/ppt/notesSlides/_rels/notesSlide113.xml.rels" ContentType="application/vnd.openxmlformats-package.relationships+xml"/>
  <Override PartName="/ppt/notesSlides/_rels/notesSlide114.xml.rels" ContentType="application/vnd.openxmlformats-package.relationships+xml"/>
  <Override PartName="/ppt/notesSlides/_rels/notesSlide115.xml.rels" ContentType="application/vnd.openxmlformats-package.relationships+xml"/>
  <Override PartName="/ppt/notesSlides/_rels/notesSlide116.xml.rels" ContentType="application/vnd.openxmlformats-package.relationships+xml"/>
  <Override PartName="/ppt/notesSlides/_rels/notesSlide117.xml.rels" ContentType="application/vnd.openxmlformats-package.relationships+xml"/>
  <Override PartName="/ppt/notesSlides/_rels/notesSlide119.xml.rels" ContentType="application/vnd.openxmlformats-package.relationships+xml"/>
  <Override PartName="/ppt/notesSlides/_rels/notesSlide120.xml.rels" ContentType="application/vnd.openxmlformats-package.relationships+xml"/>
  <Override PartName="/ppt/notesSlides/_rels/notesSlide12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6.wmf" ContentType="image/x-wmf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27.wmf" ContentType="image/x-wmf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slides/_rels/slide109.xml.rels" ContentType="application/vnd.openxmlformats-package.relationships+xml"/>
  <Override PartName="/ppt/slides/_rels/slide110.xml.rels" ContentType="application/vnd.openxmlformats-package.relationships+xml"/>
  <Override PartName="/ppt/slides/_rels/slide111.xml.rels" ContentType="application/vnd.openxmlformats-package.relationships+xml"/>
  <Override PartName="/ppt/slides/_rels/slide112.xml.rels" ContentType="application/vnd.openxmlformats-package.relationships+xml"/>
  <Override PartName="/ppt/slides/_rels/slide113.xml.rels" ContentType="application/vnd.openxmlformats-package.relationships+xml"/>
  <Override PartName="/ppt/slides/_rels/slide114.xml.rels" ContentType="application/vnd.openxmlformats-package.relationships+xml"/>
  <Override PartName="/ppt/slides/_rels/slide115.xml.rels" ContentType="application/vnd.openxmlformats-package.relationships+xml"/>
  <Override PartName="/ppt/slides/_rels/slide116.xml.rels" ContentType="application/vnd.openxmlformats-package.relationships+xml"/>
  <Override PartName="/ppt/slides/_rels/slide117.xml.rels" ContentType="application/vnd.openxmlformats-package.relationships+xml"/>
  <Override PartName="/ppt/slides/_rels/slide118.xml.rels" ContentType="application/vnd.openxmlformats-package.relationships+xml"/>
  <Override PartName="/ppt/slides/_rels/slide119.xml.rels" ContentType="application/vnd.openxmlformats-package.relationships+xml"/>
  <Override PartName="/ppt/slides/_rels/slide120.xml.rels" ContentType="application/vnd.openxmlformats-package.relationships+xml"/>
  <Override PartName="/ppt/slides/_rels/slide121.xml.rels" ContentType="application/vnd.openxmlformats-package.relationships+xml"/>
  <Override PartName="/ppt/slides/_rels/slide122.xml.rels" ContentType="application/vnd.openxmlformats-package.relationships+xml"/>
  <Override PartName="/ppt/slides/_rels/slide123.xml.rels" ContentType="application/vnd.openxmlformats-package.relationships+xml"/>
  <Override PartName="/ppt/slides/_rels/slide124.xml.rels" ContentType="application/vnd.openxmlformats-package.relationships+xml"/>
  <Override PartName="/ppt/slides/_rels/slide125.xml.rels" ContentType="application/vnd.openxmlformats-package.relationships+xml"/>
  <Override PartName="/ppt/slides/_rels/slide126.xml.rels" ContentType="application/vnd.openxmlformats-package.relationships+xml"/>
  <Override PartName="/ppt/slides/_rels/slide127.xml.rels" ContentType="application/vnd.openxmlformats-package.relationships+xml"/>
  <Override PartName="/ppt/slides/_rels/slide128.xml.rels" ContentType="application/vnd.openxmlformats-package.relationships+xml"/>
  <Override PartName="/ppt/slides/_rels/slide129.xml.rels" ContentType="application/vnd.openxmlformats-package.relationships+xml"/>
  <Override PartName="/ppt/slides/_rels/slide130.xml.rels" ContentType="application/vnd.openxmlformats-package.relationships+xml"/>
  <Override PartName="/ppt/slides/_rels/slide131.xml.rels" ContentType="application/vnd.openxmlformats-package.relationships+xml"/>
  <Override PartName="/ppt/slides/_rels/slide132.xml.rels" ContentType="application/vnd.openxmlformats-package.relationships+xml"/>
  <Override PartName="/ppt/slides/_rels/slide13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E55389F-90A9-4C23-9970-D82752267946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00.xml.rels><?xml version="1.0" encoding="UTF-8"?>
<Relationships xmlns="http://schemas.openxmlformats.org/package/2006/relationships"><Relationship Id="rId1" Type="http://schemas.openxmlformats.org/officeDocument/2006/relationships/slide" Target="../slides/slide100.xml"/><Relationship Id="rId2" Type="http://schemas.openxmlformats.org/officeDocument/2006/relationships/notesMaster" Target="../notesMasters/notesMaster1.xml"/>
</Relationships>
</file>

<file path=ppt/notesSlides/_rels/notesSlide101.xml.rels><?xml version="1.0" encoding="UTF-8"?>
<Relationships xmlns="http://schemas.openxmlformats.org/package/2006/relationships"><Relationship Id="rId1" Type="http://schemas.openxmlformats.org/officeDocument/2006/relationships/slide" Target="../slides/slide101.xml"/><Relationship Id="rId2" Type="http://schemas.openxmlformats.org/officeDocument/2006/relationships/notesMaster" Target="../notesMasters/notesMaster1.xml"/>
</Relationships>
</file>

<file path=ppt/notesSlides/_rels/notesSlide102.xml.rels><?xml version="1.0" encoding="UTF-8"?>
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
</Relationships>
</file>

<file path=ppt/notesSlides/_rels/notesSlide103.xml.rels><?xml version="1.0" encoding="UTF-8"?>
<Relationships xmlns="http://schemas.openxmlformats.org/package/2006/relationships"><Relationship Id="rId1" Type="http://schemas.openxmlformats.org/officeDocument/2006/relationships/slide" Target="../slides/slide103.xml"/><Relationship Id="rId2" Type="http://schemas.openxmlformats.org/officeDocument/2006/relationships/notesMaster" Target="../notesMasters/notesMaster1.xml"/>
</Relationships>
</file>

<file path=ppt/notesSlides/_rels/notesSlide104.xml.rels><?xml version="1.0" encoding="UTF-8"?>
<Relationships xmlns="http://schemas.openxmlformats.org/package/2006/relationships"><Relationship Id="rId1" Type="http://schemas.openxmlformats.org/officeDocument/2006/relationships/slide" Target="../slides/slide104.xml"/><Relationship Id="rId2" Type="http://schemas.openxmlformats.org/officeDocument/2006/relationships/notesMaster" Target="../notesMasters/notesMaster1.xml"/>
</Relationships>
</file>

<file path=ppt/notesSlides/_rels/notesSlide105.xml.rels><?xml version="1.0" encoding="UTF-8"?>
<Relationships xmlns="http://schemas.openxmlformats.org/package/2006/relationships"><Relationship Id="rId1" Type="http://schemas.openxmlformats.org/officeDocument/2006/relationships/slide" Target="../slides/slide105.xml"/><Relationship Id="rId2" Type="http://schemas.openxmlformats.org/officeDocument/2006/relationships/notesMaster" Target="../notesMasters/notesMaster1.xml"/>
</Relationships>
</file>

<file path=ppt/notesSlides/_rels/notesSlide106.xml.rels><?xml version="1.0" encoding="UTF-8"?>
<Relationships xmlns="http://schemas.openxmlformats.org/package/2006/relationships"><Relationship Id="rId1" Type="http://schemas.openxmlformats.org/officeDocument/2006/relationships/slide" Target="../slides/slide106.xml"/><Relationship Id="rId2" Type="http://schemas.openxmlformats.org/officeDocument/2006/relationships/notesMaster" Target="../notesMasters/notesMaster1.xml"/>
</Relationships>
</file>

<file path=ppt/notesSlides/_rels/notesSlide107.xml.rels><?xml version="1.0" encoding="UTF-8"?>
<Relationships xmlns="http://schemas.openxmlformats.org/package/2006/relationships"><Relationship Id="rId1" Type="http://schemas.openxmlformats.org/officeDocument/2006/relationships/slide" Target="../slides/slide107.xml"/><Relationship Id="rId2" Type="http://schemas.openxmlformats.org/officeDocument/2006/relationships/notesMaster" Target="../notesMasters/notesMaster1.xml"/>
</Relationships>
</file>

<file path=ppt/notesSlides/_rels/notesSlide108.xml.rels><?xml version="1.0" encoding="UTF-8"?>
<Relationships xmlns="http://schemas.openxmlformats.org/package/2006/relationships"><Relationship Id="rId1" Type="http://schemas.openxmlformats.org/officeDocument/2006/relationships/slide" Target="../slides/slide108.xml"/><Relationship Id="rId2" Type="http://schemas.openxmlformats.org/officeDocument/2006/relationships/notesMaster" Target="../notesMasters/notesMaster1.xml"/>
</Relationships>
</file>

<file path=ppt/notesSlides/_rels/notesSlide109.xml.rels><?xml version="1.0" encoding="UTF-8"?>
<Relationships xmlns="http://schemas.openxmlformats.org/package/2006/relationships"><Relationship Id="rId1" Type="http://schemas.openxmlformats.org/officeDocument/2006/relationships/slide" Target="../slides/slide109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10.xml.rels><?xml version="1.0" encoding="UTF-8"?>
<Relationships xmlns="http://schemas.openxmlformats.org/package/2006/relationships"><Relationship Id="rId1" Type="http://schemas.openxmlformats.org/officeDocument/2006/relationships/slide" Target="../slides/slide110.xml"/><Relationship Id="rId2" Type="http://schemas.openxmlformats.org/officeDocument/2006/relationships/notesMaster" Target="../notesMasters/notesMaster1.xml"/>
</Relationships>
</file>

<file path=ppt/notesSlides/_rels/notesSlide111.xml.rels><?xml version="1.0" encoding="UTF-8"?>
<Relationships xmlns="http://schemas.openxmlformats.org/package/2006/relationships"><Relationship Id="rId1" Type="http://schemas.openxmlformats.org/officeDocument/2006/relationships/slide" Target="../slides/slide111.xml"/><Relationship Id="rId2" Type="http://schemas.openxmlformats.org/officeDocument/2006/relationships/notesMaster" Target="../notesMasters/notesMaster1.xml"/>
</Relationships>
</file>

<file path=ppt/notesSlides/_rels/notesSlide112.xml.rels><?xml version="1.0" encoding="UTF-8"?>
<Relationships xmlns="http://schemas.openxmlformats.org/package/2006/relationships"><Relationship Id="rId1" Type="http://schemas.openxmlformats.org/officeDocument/2006/relationships/slide" Target="../slides/slide112.xml"/><Relationship Id="rId2" Type="http://schemas.openxmlformats.org/officeDocument/2006/relationships/notesMaster" Target="../notesMasters/notesMaster1.xml"/>
</Relationships>
</file>

<file path=ppt/notesSlides/_rels/notesSlide113.xml.rels><?xml version="1.0" encoding="UTF-8"?>
<Relationships xmlns="http://schemas.openxmlformats.org/package/2006/relationships"><Relationship Id="rId1" Type="http://schemas.openxmlformats.org/officeDocument/2006/relationships/slide" Target="../slides/slide113.xml"/><Relationship Id="rId2" Type="http://schemas.openxmlformats.org/officeDocument/2006/relationships/notesMaster" Target="../notesMasters/notesMaster1.xml"/>
</Relationships>
</file>

<file path=ppt/notesSlides/_rels/notesSlide114.xml.rels><?xml version="1.0" encoding="UTF-8"?>
<Relationships xmlns="http://schemas.openxmlformats.org/package/2006/relationships"><Relationship Id="rId1" Type="http://schemas.openxmlformats.org/officeDocument/2006/relationships/slide" Target="../slides/slide114.xml"/><Relationship Id="rId2" Type="http://schemas.openxmlformats.org/officeDocument/2006/relationships/notesMaster" Target="../notesMasters/notesMaster1.xml"/>
</Relationships>
</file>

<file path=ppt/notesSlides/_rels/notesSlide115.xml.rels><?xml version="1.0" encoding="UTF-8"?>
<Relationships xmlns="http://schemas.openxmlformats.org/package/2006/relationships"><Relationship Id="rId1" Type="http://schemas.openxmlformats.org/officeDocument/2006/relationships/slide" Target="../slides/slide115.xml"/><Relationship Id="rId2" Type="http://schemas.openxmlformats.org/officeDocument/2006/relationships/notesMaster" Target="../notesMasters/notesMaster1.xml"/>
</Relationships>
</file>

<file path=ppt/notesSlides/_rels/notesSlide116.xml.rels><?xml version="1.0" encoding="UTF-8"?>
<Relationships xmlns="http://schemas.openxmlformats.org/package/2006/relationships"><Relationship Id="rId1" Type="http://schemas.openxmlformats.org/officeDocument/2006/relationships/slide" Target="../slides/slide116.xml"/><Relationship Id="rId2" Type="http://schemas.openxmlformats.org/officeDocument/2006/relationships/notesMaster" Target="../notesMasters/notesMaster1.xml"/>
</Relationships>
</file>

<file path=ppt/notesSlides/_rels/notesSlide117.xml.rels><?xml version="1.0" encoding="UTF-8"?>
<Relationships xmlns="http://schemas.openxmlformats.org/package/2006/relationships"><Relationship Id="rId1" Type="http://schemas.openxmlformats.org/officeDocument/2006/relationships/slide" Target="../slides/slide117.xml"/><Relationship Id="rId2" Type="http://schemas.openxmlformats.org/officeDocument/2006/relationships/notesMaster" Target="../notesMasters/notesMaster1.xml"/>
</Relationships>
</file>

<file path=ppt/notesSlides/_rels/notesSlide119.xml.rels><?xml version="1.0" encoding="UTF-8"?>
<Relationships xmlns="http://schemas.openxmlformats.org/package/2006/relationships"><Relationship Id="rId1" Type="http://schemas.openxmlformats.org/officeDocument/2006/relationships/slide" Target="../slides/slide119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20.xml.rels><?xml version="1.0" encoding="UTF-8"?>
<Relationships xmlns="http://schemas.openxmlformats.org/package/2006/relationships"><Relationship Id="rId1" Type="http://schemas.openxmlformats.org/officeDocument/2006/relationships/slide" Target="../slides/slide120.xml"/><Relationship Id="rId2" Type="http://schemas.openxmlformats.org/officeDocument/2006/relationships/notesMaster" Target="../notesMasters/notesMaster1.xml"/>
</Relationships>
</file>

<file path=ppt/notesSlides/_rels/notesSlide121.xml.rels><?xml version="1.0" encoding="UTF-8"?>
<Relationships xmlns="http://schemas.openxmlformats.org/package/2006/relationships"><Relationship Id="rId1" Type="http://schemas.openxmlformats.org/officeDocument/2006/relationships/slide" Target="../slides/slide12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2.xml.rels><?xml version="1.0" encoding="UTF-8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5.xml.rels><?xml version="1.0" encoding="UTF-8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_rels/notesSlide98.xml.rels><?xml version="1.0" encoding="UTF-8"?>
<Relationships xmlns="http://schemas.openxmlformats.org/package/2006/relationships"><Relationship Id="rId1" Type="http://schemas.openxmlformats.org/officeDocument/2006/relationships/slide" Target="../slides/slide98.xml"/><Relationship Id="rId2" Type="http://schemas.openxmlformats.org/officeDocument/2006/relationships/notesMaster" Target="../notesMasters/notesMaster1.xml"/>
</Relationships>
</file>

<file path=ppt/notesSlides/_rels/notesSlide99.xml.rels><?xml version="1.0" encoding="UTF-8"?>
<Relationships xmlns="http://schemas.openxmlformats.org/package/2006/relationships"><Relationship Id="rId1" Type="http://schemas.openxmlformats.org/officeDocument/2006/relationships/slide" Target="../slides/slide9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EF2553-B18E-4E21-AF44-CD7528F90D4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560694C-D905-4F19-A059-56B6BAB9120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8D2F08A-21C8-4009-BDBA-7A3E1B9695B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171EA8D-7156-4000-B366-843E7FD3DF6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11 – Em relação a conduta adotada: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https://www.polleverywhere.com/multiple_choice_polls/qOkxe9ApFUsmUWjPB54f9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F6399E-30E0-4678-B66E-8174E1FCEBD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655CCBC-EE9F-457B-9824-D08FD75BB2C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82E6E0F-65C2-408B-8741-0B5F80B1DC6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246E0BE-BF3B-47AA-9D75-4986F4F06D7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6E8AD7F-32A6-4503-9613-C0F1E552686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8D8C86-8219-4170-A178-3E35D56DAF3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620B9E-98B8-4BEB-B48C-ABBA45D76A5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77461BA-5326-4B25-AE45-0CB846652D3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70869FF-307E-4E90-80F0-40935260CF1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1616D3-FB13-42D4-92B5-32227A53AF4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C506E8C-B523-48A9-9F1A-5EB8BCD3626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CE5020-ED5D-4399-9893-1BE6844C4F1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12 – Em relação à positividade da baciloscopia no 4º mês, é correto afirmar: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https://www.polleverywhere.com/multiple_choice_polls/43Jtd7zqQTM0mUfMdMGJH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2F3EE04-BAE2-42BF-9EBF-D3F28193590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734949-E20D-491F-9336-7B60BD33319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309E77-C8CA-47AF-BB78-6240DBDDFC5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13 – Frente a essa baciloscopia positiva no 4º mês, a conduta mais adequada para LMS, seria: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https://www.polleverywhere.com/multiple_choice_polls/asKTAuxLqSpeHnUB5awrX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AA8279-20E8-4F5F-9A3F-7A541974710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ABEE31-6B4E-4280-8702-680043F8F74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62A98C-2CA1-44BB-9E3F-BBF26069B74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33D37B9-8D02-4F82-83A0-C34062D8E01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14 – O primeiro indício de má adesão ao tratamento foi: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https://www.polleverywhere.com/multiple_choice_polls/pEVIl7zfByRK9lNVgxGKC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6410924-8827-401F-A870-1AFCBC6DB4C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1F7381-709D-4F04-BFF4-369FA1D5D9E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1379E34-348B-4753-BC63-EA89AF8767D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6D3D92-587D-46E9-9974-CA31D65256B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AEBDEC2-73FB-45C8-94D1-09321D64EEC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85712F-798C-482D-870B-0ACA96C6012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9AF33D-FEB5-4638-9BAE-C12064B71D0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58AA8B3-9D04-490C-957F-673574D3832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7D933D1-233D-4459-965A-037F1AA1156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B9E9A47-1FBB-45A4-87D8-1EF92141733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2 – Em relação ao tratamento adotado, a modalidade mais adequada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https://www.polleverywhere.com/multiple_choice_polls/jI4z8FsmNXIcWhZeijRTV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A46DC29-D958-4C06-AF27-4F60CEA76B7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D48A9B-21B0-4917-AC07-1520ECF4B96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C72810-0D3D-41F3-9062-F2B2D355D0B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E8FAA3-AC06-4C92-9607-B52CD4F65E2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A28A52C-DD78-48BF-AC72-EF90BDE746E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7685D1-98FB-4AE6-80EE-5DE91407431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B315D13-5E04-4869-828F-0BE15A61838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DA5B2B-EFE4-4356-A10B-A4BAF5A935A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6BFB0A1-D251-4537-B7CA-28F4E44605B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2115C9-590A-4727-8524-9624D4D86C3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071EFEE-25D5-4303-8246-229A4E40F65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9250AD-9355-47EB-9E3D-6E979A1BB68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22FD39-5387-4617-98CB-C4090600A8A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C530C1E-3874-4C57-8EC5-FD75C9D0C26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5F24E8-5BB3-470B-9DF0-E9EF4B1CFB0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3EF2212-0BBC-40BA-AA6D-C9F8969F532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043B492-69D7-49BE-86D0-C4EA4721C91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8F5FEA-ACEE-4C16-9680-20722DC2FB0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AB3472-CF6F-479F-BC93-1FC319177C6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EDEF988-97CB-4B5E-BE63-7AF6C2FFE73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48AF471-B636-4AEE-9CB6-6075FA02E59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 – Entre as atribuições da Atenção Primária incluem-se: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https://www.polleverywhere.com/multiple_choice_polls/YawcHCOiPC0aCa9FXHWku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290D188-7641-4AEB-8687-503C0389D83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D2899F-908B-4484-8DE7-8BAAD35A73E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CB45CFF-9A5D-4DDE-A0E8-5E89F0751B0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3 – Diante do quadro relatado por LMS, a conduta preferencial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https://www.polleverywhere.com/multiple_choice_polls/Z3BMZSTjZsfujpjZhDRHE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450CCD-1DE3-48FE-A394-28DBA381F5D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16D891E-91DD-49CE-8091-C326B7ABC58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46CA627-9952-4FC2-928D-B35035D05F0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4E7761-D9BA-4326-AE4D-B1AA0920B69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54F4CD5-989C-46E3-B0F2-D9321FCEEC8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C378520-DF47-48A3-8B66-2793945DDDC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D9B9313-A94B-49D3-A36A-4C6DDB56AF9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B4C4955-9C5E-4F1E-9D74-355AA318E28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0526B78-0CB6-4D12-92BE-46EB4DD32FB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3B43C8-B369-4E8C-A433-9040BFD158F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630B0A6-1369-443D-845B-2FB6B3A095A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BD0003A-C3BA-45B3-99D7-D6600276F5E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585A9F0-1369-4C01-A482-6232221F16F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4 – A conduta da médica assistente foi: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https://www.polleverywhere.com/multiple_choice_polls/ah5LdV7GjUCTvUZy4jNge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DBDB744-DEB5-45F2-BFD4-56C7D3705B3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425A865-985E-4539-997E-0C086389C88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854DC82-BF37-4CD1-8472-C321B4CD34B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5 – São fatores de risco para o desenvolvimento de reações adversas maiores: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https://www.polleverywhere.com/multiple_choice_polls/cwX7lmEZekrr1ePSv7BZI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DFFF48E-1B9A-4742-9A31-35667C9AAD3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4236CAC-DFB4-4511-8963-EC6A2E920BE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69DB623-4009-491A-9CB3-70ADCAD154A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4C89687-CC58-47B2-8F9D-F3C2B13DC09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03951E1-115E-4C28-B434-C86D5CC51FF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A353AE-9E62-44A8-8314-586DF067C31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6107CB9-43C2-4FB5-9E9C-F1ABD5D3A71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91DF83-DF6D-4BEB-A772-626A2CFA3E4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6 – Na presença de náuseas, sem icterícia, para até que valores das enzimas hepáticas não há necessidade de interromper o tratamento?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https://www.polleverywhere.com/multiple_choice_polls/fLR916NEoyRRy1iXw3cZp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1EC6C5-D421-4326-96C6-E5C82D48855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8EF1DD6-5DFB-4FBF-9E17-68A6EC83690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C6D2C0-3C96-4C5E-B9F3-962116A6498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39B9AF-856F-4E43-A077-49C22C9E4A9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593330-7EE7-4ED1-B4EC-34DCBAED203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F1F9BB-0B7E-4452-9282-1AFBAED624E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55CADBA-89C0-40BE-9812-9BE0881092A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DCDE2D-C364-4079-8823-652E41B329B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7 – Com as enzimas hepáticas em níveis seguros, a reintrodução dos medicamentos deve seguir qual sequência?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https://www.polleverywhere.com/multiple_choice_polls/1zkl0u3tjodKz6yUIf4mW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ABDD165-E871-419A-BD57-6C0545709B0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Pirazinamida mais hepatotoxica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Importância da reintrodução droga a droga.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D54E0EE-178B-4302-99A0-C8660E17D74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85EA76-1F33-477A-B57A-868F18678D1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945AFE7-7A64-419B-8C02-5F5E6CDA943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C3AC48D-23E7-40CF-9E54-0B43A498778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131DA41-7F9A-4570-A905-16731BAAB28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BED93A0-178F-4D36-AB93-C734CA6C673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D4E605A-8BEF-4A58-9674-CEA83B81C02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2B1E96A-B44E-464F-8BCC-A7614D2ABB7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9A8D68C-641E-49EE-90C3-DC45FAF3A68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6608441-3F22-43BF-8130-8CD96BA670B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261F6C-F858-4DAA-A41C-46A5DB3AB68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A3E8EBA-21AD-481C-A3EF-3DAB68866C3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ADBAED-0560-4D60-BDD0-BA8B0724502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4C25253-03B1-4515-8716-66F65777081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36C52F4-3322-49D1-B67E-223E2641A57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7F712E8-F1E0-47CC-8A67-8ABEBDD8C09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8 – Em relação à reintrodução dos medicamentos, podemos afirmar que: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https://www.polleverywhere.com/multiple_choice_polls/4OnL0p3fnw2295GLzQwPj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54378FB-C7F3-4C4D-BB0C-8CE26538693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4FC3B0D-3717-4A0B-A124-6E2A04DB7BF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69901C-05D7-42B5-B2DF-EE7CCADABC0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B301AAA-3D3C-4CBA-9616-53AF5273414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874488B-797E-42BD-B620-B89A9EDF6E1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9672CB-6A55-469D-8CC2-BA06139F4B9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71B8B1D-1E09-4BCB-8863-18D92D6C5BE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85606E8-8C58-48FB-B66C-A3A54640D64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9 – A UBS de LMS agora possui o TRM-TB. Qual o exame mais indicado para o seguimento mensal do tratamento?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https://www.polleverywhere.com/multiple_choice_polls/jXWv6CES2iTtsgCSUpIxB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19623E-E0DA-4B26-BE24-65CBE5BD980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992684-C4C7-44B2-9BF4-1C597F6A2AC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7019C07-F67B-4464-9FD5-3AC6BFE90B9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0A7A4DD-0F89-4D59-B50B-BEF277CEDA1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10 – Frente ao resultado positivo da baciloscopia do 2◦ mês, o que você faria?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https://www.polleverywhere.com/multiple_choice_polls/yn48GNEeJ9ZWz6F5FL94r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8CE1A90-7843-4250-86F3-7914D1546DE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Recomendação nova: BAAR positiva 2 mês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2CCFC67-FA9C-472C-A857-129B0300BB7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913036-1930-4C9B-9A1E-5CEA78AFF64D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ACE843B-35CC-445D-BEEF-7B1B0A39E8B3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E001464-9A49-4976-817F-EFC68E02E0B3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2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8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0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1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2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4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5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6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7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0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1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33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7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8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fundo_powerpoint_kit_eventos_2018_eleitoral2_capa_cinzaa.jpg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503640" y="1015560"/>
            <a:ext cx="8136720" cy="417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MANEJO CLÍNICO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Módulo 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Rede de atenção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Tratamento 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Imagem 4" descr=""/>
          <p:cNvPicPr/>
          <p:nvPr/>
        </p:nvPicPr>
        <p:blipFill>
          <a:blip r:embed="rId2"/>
          <a:stretch/>
        </p:blipFill>
        <p:spPr>
          <a:xfrm>
            <a:off x="503640" y="5373360"/>
            <a:ext cx="1213920" cy="1166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Referência Secundária de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251640" y="1772640"/>
            <a:ext cx="8640720" cy="4813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Acolher e realizar o diagnóstico diferencial da TB em pessoas com exames bacteriológicos negativos, apresentação radiológica atípica e formas extrapulmonares.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Garantir o TDO, podendo ser realizado na própria referência ou na Atenção Primária (supervisão compartilhada).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251640" y="692640"/>
            <a:ext cx="8434800" cy="543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solicitado o TRM-TB que veio com o seguinte resultado: MTB detectado com sensibilidade à Rifampicina.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Mantido o esquema (RHE), pois LMS ainda apresenta baciloscopia positiva</a:t>
            </a: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– Em relação a conduta adotada: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 rot="5400000">
            <a:off x="4357800" y="-1474920"/>
            <a:ext cx="1357920" cy="79981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a mais adequada, pois a baciloscopia do 2º  mês ainda era positiva e o TRM demonstrou sensibilidade a Rifampicina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143280" y="1969560"/>
            <a:ext cx="89388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1320" rIns="167760" tIns="127440" bIns="1278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 rot="5400000">
            <a:off x="4379760" y="116640"/>
            <a:ext cx="1270800" cy="79322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foi adequada, pois a primeira fase do tratamento deve ser concluída no segundo mês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143280" y="3455280"/>
            <a:ext cx="9050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816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6"/>
          <p:cNvSpPr/>
          <p:nvPr/>
        </p:nvSpPr>
        <p:spPr>
          <a:xfrm rot="5400000">
            <a:off x="4433040" y="1527480"/>
            <a:ext cx="1234800" cy="7964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foi adequada, pois deveria ser introduzida uma quinolona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143280" y="4892760"/>
            <a:ext cx="92484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760" rIns="167760" tIns="128880" bIns="12924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– Em relação a conduta adotada: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 rot="5400000">
            <a:off x="4357800" y="-1566000"/>
            <a:ext cx="1357920" cy="79981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a mais adequada, pois a baciloscopia do 2º  mês ainda era positiva e o TRM demonstrou sensibilidade a Rifampicina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143280" y="1878840"/>
            <a:ext cx="89388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1320" rIns="167760" tIns="127440" bIns="1278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4"/>
          <p:cNvSpPr/>
          <p:nvPr/>
        </p:nvSpPr>
        <p:spPr>
          <a:xfrm rot="5400000">
            <a:off x="4289040" y="116640"/>
            <a:ext cx="1452240" cy="79322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foi adequada, pois a primeira fase do tratamento deve ser concluída no segundo mês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143280" y="3455280"/>
            <a:ext cx="9050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816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6"/>
          <p:cNvSpPr/>
          <p:nvPr/>
        </p:nvSpPr>
        <p:spPr>
          <a:xfrm rot="5400000">
            <a:off x="4433040" y="1618200"/>
            <a:ext cx="1234800" cy="7964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foi adequada, pois deveria ser introduzida uma quinolona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7"/>
          <p:cNvSpPr/>
          <p:nvPr/>
        </p:nvSpPr>
        <p:spPr>
          <a:xfrm>
            <a:off x="143280" y="4983480"/>
            <a:ext cx="92484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760" rIns="167760" tIns="128880" bIns="12924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457200" y="947880"/>
            <a:ext cx="8229240" cy="536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caso de baciloscopia positiva no segundo mês: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cultura com teste de sensibilidade e TRM-TB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Prolongar a primeira fase do tratamento por mais 30 dias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 da cultura solicitada no início do tratamento: </a:t>
            </a:r>
            <a:r>
              <a:rPr b="1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contaminada</a:t>
            </a: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segunda cultura foi solicitada nessa ocasião.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457200" y="620640"/>
            <a:ext cx="8229240" cy="568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baciloscopia de controle do 3º mês foi negativa e, assim, retiraram o Etambutol do esquema.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início do tratamento, LMS foi orientado a procurar ajuda no alcoólicos anônimos.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313200" y="980640"/>
            <a:ext cx="8578800" cy="514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não compareceu à consulta na data agendada.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 tentativas de contato por telefone sem sucesso, foi programada uma visita domiciliar.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205560" y="1091880"/>
            <a:ext cx="8686440" cy="528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profissional de saúde, chegando à casa de LMS, descobriu que ele não compareceu à consulta na data agendada, pois havia perdido o cartão e </a:t>
            </a:r>
            <a:r>
              <a:rPr b="1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ainda tinha medicamentos</a:t>
            </a: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323640" y="548640"/>
            <a:ext cx="8532000" cy="576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foi visto por pelo profissional de saúde na frente de um bar.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 estava com um copo de cerveja em uma mão e um cigarro na outra.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então marcada nova consulta.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51640" y="1845000"/>
            <a:ext cx="86407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3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as pessoas com persistência de baciloscopia de acompanhamento mensal positiva no 4º mês e demais suspeitas de falência 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4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as pessoas com TB resistente aos medicamentos para a referência terciária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Referência Secundária de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179640" y="260640"/>
            <a:ext cx="8964000" cy="6264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dia agendado, compareceu à USF  para avaliação.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Mantinha o mesmo quadro, sem ganho de peso, com tosse e queixa de dormência nos pés.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procurou atendimento no grupo de alcoólicos anônimos.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da baciloscopia do 4º mês foi positivo (+)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457200" y="2133000"/>
            <a:ext cx="8229240" cy="399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conduta foi repetir a baciloscopia e a radiografia de tórax.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garante que está tomando corretamente a medicação.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0" y="0"/>
            <a:ext cx="914364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– Em relação à positividade da baciloscopia no 4º mês, é correto afirmar: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 rot="5400000">
            <a:off x="4409280" y="-1431360"/>
            <a:ext cx="1306080" cy="788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caracteriza falência do tratamento e o esquema terapêutico precisa ser trocado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180720" y="1959120"/>
            <a:ext cx="93600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4"/>
          <p:cNvSpPr/>
          <p:nvPr/>
        </p:nvSpPr>
        <p:spPr>
          <a:xfrm rot="5400000">
            <a:off x="4296960" y="211680"/>
            <a:ext cx="1446120" cy="78451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caracteriza resistência ao tratamento e não é preciso avaliar a adesão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5"/>
          <p:cNvSpPr/>
          <p:nvPr/>
        </p:nvSpPr>
        <p:spPr>
          <a:xfrm>
            <a:off x="180720" y="3506760"/>
            <a:ext cx="9158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400" rIns="167760" tIns="128520" bIns="12888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6"/>
          <p:cNvSpPr/>
          <p:nvPr/>
        </p:nvSpPr>
        <p:spPr>
          <a:xfrm rot="5400000">
            <a:off x="4410720" y="1737720"/>
            <a:ext cx="1330920" cy="7917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avaliar a adesão ao tratamento e a possibilidade de resistência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7"/>
          <p:cNvSpPr/>
          <p:nvPr/>
        </p:nvSpPr>
        <p:spPr>
          <a:xfrm>
            <a:off x="180720" y="5079240"/>
            <a:ext cx="93600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0" y="0"/>
            <a:ext cx="914364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– Em relação à positividade da baciloscopia no 4º mês, é correto afirmar: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 rot="5400000">
            <a:off x="4388760" y="-1341720"/>
            <a:ext cx="1306080" cy="78476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caracteriza falência do tratamento e o esquema terapêutico precisa ser trocado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238320" y="1934640"/>
            <a:ext cx="93600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 rot="5400000">
            <a:off x="4333320" y="244800"/>
            <a:ext cx="1446120" cy="79160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caracteriza resistência ao tratamento e não é preciso avaliar a adesão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181440" y="3575160"/>
            <a:ext cx="9158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400" rIns="167760" tIns="128520" bIns="12888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6"/>
          <p:cNvSpPr/>
          <p:nvPr/>
        </p:nvSpPr>
        <p:spPr>
          <a:xfrm rot="5400000">
            <a:off x="4475160" y="1742400"/>
            <a:ext cx="1202040" cy="7916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 avaliar a adesão ao tratamento e a possibilidade de resistência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181440" y="5083560"/>
            <a:ext cx="93600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0" y="0"/>
            <a:ext cx="914364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– Frente a essa baciloscopia positiva no 4º mês, a conduta mais adequada para LMS, seria: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 rot="5400000">
            <a:off x="4428720" y="-1290240"/>
            <a:ext cx="1120320" cy="8094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 e encaminhar para uma referência secundária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36000" y="2202480"/>
            <a:ext cx="9050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816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 rot="5400000">
            <a:off x="4350960" y="191520"/>
            <a:ext cx="1231920" cy="8028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 adesão e prolongar a fase de manutenção do esquema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36000" y="3578040"/>
            <a:ext cx="9158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400" rIns="167760" tIns="128520" bIns="12888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6"/>
          <p:cNvSpPr/>
          <p:nvPr/>
        </p:nvSpPr>
        <p:spPr>
          <a:xfrm rot="5400000">
            <a:off x="4401720" y="1566360"/>
            <a:ext cx="1202040" cy="80604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7"/>
          <p:cNvSpPr/>
          <p:nvPr/>
        </p:nvSpPr>
        <p:spPr>
          <a:xfrm>
            <a:off x="36000" y="4979160"/>
            <a:ext cx="93600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0" y="0"/>
            <a:ext cx="914364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– Frente a essa baciloscopia positiva no 4º mês, a conduta mais adequada para LMS, seria: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2"/>
          <p:cNvSpPr/>
          <p:nvPr/>
        </p:nvSpPr>
        <p:spPr>
          <a:xfrm rot="5400000">
            <a:off x="4428720" y="-1290240"/>
            <a:ext cx="1120320" cy="8094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 e encaminhar para uma referência secundária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36000" y="2202480"/>
            <a:ext cx="9050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816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4"/>
          <p:cNvSpPr/>
          <p:nvPr/>
        </p:nvSpPr>
        <p:spPr>
          <a:xfrm rot="5400000">
            <a:off x="4350960" y="191520"/>
            <a:ext cx="1231920" cy="8028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 adesão e prolongar a fase de manutenção do esquema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5"/>
          <p:cNvSpPr/>
          <p:nvPr/>
        </p:nvSpPr>
        <p:spPr>
          <a:xfrm>
            <a:off x="36000" y="3578040"/>
            <a:ext cx="9158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400" rIns="167760" tIns="128520" bIns="12888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6"/>
          <p:cNvSpPr/>
          <p:nvPr/>
        </p:nvSpPr>
        <p:spPr>
          <a:xfrm rot="5400000">
            <a:off x="4401720" y="1566360"/>
            <a:ext cx="1202040" cy="80604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7"/>
          <p:cNvSpPr/>
          <p:nvPr/>
        </p:nvSpPr>
        <p:spPr>
          <a:xfrm>
            <a:off x="36000" y="4979160"/>
            <a:ext cx="93600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da baciloscopia do 5º mês positivo (+).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TextShape 2"/>
          <p:cNvSpPr txBox="1"/>
          <p:nvPr/>
        </p:nvSpPr>
        <p:spPr>
          <a:xfrm>
            <a:off x="107640" y="1845000"/>
            <a:ext cx="8928720" cy="4813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foi convocado para uma consulta de urgência.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médica assistente solicitou parecer à referência secundária, pois o quadro era de falência do tratamento.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Manteve o esquema em uso.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0" y="0"/>
            <a:ext cx="914364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– O primeiro indício de má adesão ao tratamento foi: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 rot="5400000">
            <a:off x="4535640" y="-1488960"/>
            <a:ext cx="1121400" cy="8094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sobra de medicamentos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143280" y="2003400"/>
            <a:ext cx="90504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816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 rot="5400000">
            <a:off x="4457520" y="-5400"/>
            <a:ext cx="1233360" cy="8028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presença de icterícia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143280" y="3380400"/>
            <a:ext cx="9158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400" rIns="167760" tIns="128520" bIns="12888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 rot="5400000">
            <a:off x="4508640" y="1370160"/>
            <a:ext cx="1203120" cy="8060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falta à consulta agendada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7"/>
          <p:cNvSpPr/>
          <p:nvPr/>
        </p:nvSpPr>
        <p:spPr>
          <a:xfrm>
            <a:off x="143280" y="4782960"/>
            <a:ext cx="93600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51640" y="1772640"/>
            <a:ext cx="864072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5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Notificar e atualizar os tratamentos especiais no SITE-TB, encerrando os casos no SINAN.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5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Contrarreferenciar as pessoas para início ou continuidade do tratamento (encaminhamento com resumo clínico e resultados de exames).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Referência Secundária de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0" y="0"/>
            <a:ext cx="914364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– O primeiro indício de má adesão ao tratamento foi: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 rot="5400000">
            <a:off x="4535640" y="-1488960"/>
            <a:ext cx="1121400" cy="8094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sobra de medicamentos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143280" y="2003400"/>
            <a:ext cx="90504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816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 rot="5400000">
            <a:off x="4457520" y="-5400"/>
            <a:ext cx="1233360" cy="8028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presença de icterícia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143280" y="3380400"/>
            <a:ext cx="9158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2400" rIns="167760" tIns="128520" bIns="12888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6"/>
          <p:cNvSpPr/>
          <p:nvPr/>
        </p:nvSpPr>
        <p:spPr>
          <a:xfrm rot="5400000">
            <a:off x="4508640" y="1370160"/>
            <a:ext cx="1203120" cy="8060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falta à consulta agendada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7"/>
          <p:cNvSpPr/>
          <p:nvPr/>
        </p:nvSpPr>
        <p:spPr>
          <a:xfrm>
            <a:off x="143280" y="4782960"/>
            <a:ext cx="93600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251640" y="980640"/>
            <a:ext cx="8640720" cy="521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referência, a médica avaliou a adesão ao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Percebeu que LMS fazia uso irregular das medicações, pois sempre sobravam medicamentos nas consultas mensais.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457200" y="836640"/>
            <a:ext cx="8229240" cy="514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Continuava consumindo bebida alcoólica, de forma mais intensa nos finais de semana, e, por esse motivo, não tomava as medicações com medo de voltarem os sintomas digestivos e a hepatite.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179640" y="404640"/>
            <a:ext cx="8856720" cy="633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profissional de saúde da referência ligou para o laboratório e conseguiu a informação do resultado da cultura e do teste de sensibilidade: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cultura positiva (</a:t>
            </a:r>
            <a:r>
              <a:rPr b="0" i="1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Tb)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sensível aos medicamentos testados (RHES)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457200" y="908640"/>
            <a:ext cx="8229240" cy="521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Solicitou novo TRM-TB, cultura e teste de sensibilidade.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TRM-TB foi: MTB detectado sem resistência à Rifampicina.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457200" y="1196640"/>
            <a:ext cx="8229240" cy="492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Respondeu ao parecer indicando a manutenção do esquema em uso em regime de TDO, enquanto aguarda o novo resultado da cultura e teste de sensibilidade.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107640" y="188640"/>
            <a:ext cx="8856720" cy="1944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Dois meses se passaram e a evolução do caso no 7º mês de tratamento é a seguinte: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TextShape 2"/>
          <p:cNvSpPr txBox="1"/>
          <p:nvPr/>
        </p:nvSpPr>
        <p:spPr>
          <a:xfrm>
            <a:off x="457200" y="2603880"/>
            <a:ext cx="8229240" cy="3848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foi incluído no programa de TDO do município com a assistência de um agente comunitário de saúde de segunda a sexta-feira.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323640" y="548640"/>
            <a:ext cx="8568720" cy="583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final de semana, um membro de uma comunidade, parceira do serviço de saúde, apoiava o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incentivado a tratar-se do alcoolismo, do tabagismo, assim como aderir ao tratamento da TB.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251640" y="764640"/>
            <a:ext cx="8640720" cy="536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Apresentou melhora do estado geral e negativação das baciloscopias no período.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da 3ª cultura foi positiva, com bacilos sensíveis a todos os medicamentos testados.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1845000"/>
            <a:ext cx="822924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Acolher, tratar e acompanhar as pessoas com TB resistente aos fármacos.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Garantir o TDO, podendo ser realizado na própria referência ou na Atenção Primária (supervisão compartilhada).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Referência Terciária de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179640" y="44640"/>
            <a:ext cx="8964000" cy="185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Dois meses se passaram e a evolução do caso no 9º mês de tratamento é a seguinte: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179640" y="2493000"/>
            <a:ext cx="8784720" cy="396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apresentou ótima evolução clínica, radiológica e bacteriológica (quatro meses com baciloscopias negativas), tendo obtido alta por cura com 9 meses de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107640" y="274680"/>
            <a:ext cx="8928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Consultas clínicas e exames de seguimento do tratamento da TB adultos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80" name="Table 2"/>
          <p:cNvGraphicFramePr/>
          <p:nvPr/>
        </p:nvGraphicFramePr>
        <p:xfrm>
          <a:off x="107640" y="1556640"/>
          <a:ext cx="8928720" cy="4896360"/>
        </p:xfrm>
        <a:graphic>
          <a:graphicData uri="http://schemas.openxmlformats.org/drawingml/2006/table">
            <a:tbl>
              <a:tblPr/>
              <a:tblGrid>
                <a:gridCol w="2304000"/>
                <a:gridCol w="576000"/>
                <a:gridCol w="576000"/>
                <a:gridCol w="576000"/>
                <a:gridCol w="576000"/>
                <a:gridCol w="648000"/>
                <a:gridCol w="648000"/>
                <a:gridCol w="3024720"/>
              </a:tblGrid>
              <a:tr h="692640">
                <a:tc>
                  <a:txBody>
                    <a:bodyPr lIns="68400" rIns="6840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Proced.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1º mês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2º mês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3º mês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4º mês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5º mês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6º mês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O.B.S.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34600">
                <a:tc>
                  <a:txBody>
                    <a:bodyPr lIns="68400" rIns="6840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Consultas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Maior frequência a critério clínico.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37120">
                <a:tc>
                  <a:txBody>
                    <a:bodyPr lIns="68400" rIns="6840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Avaliação da adesão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35040">
                <a:tc>
                  <a:txBody>
                    <a:bodyPr lIns="68400" rIns="6840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Baciloscopias de controle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Recomendação para casos pulmonares.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341360">
                <a:tc>
                  <a:txBody>
                    <a:bodyPr lIns="68400" rIns="6840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Radiografia de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Especialmente nos casos com baciloscopia negativa ou na ausência de expectoração. Repetir a critério clínico.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155600">
                <a:tc>
                  <a:txBody>
                    <a:bodyPr lIns="68400" rIns="6840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Função Hepática, renal e glicemia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 início e repetir a critério clínico.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107640" y="274680"/>
            <a:ext cx="8928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Livro de registro e acompanhamento de caso de TB – “livro verde”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2" name="Imagem 4" descr=""/>
          <p:cNvPicPr/>
          <p:nvPr/>
        </p:nvPicPr>
        <p:blipFill>
          <a:blip r:embed="rId1"/>
          <a:srcRect l="2962" t="26904" r="31523" b="23755"/>
          <a:stretch/>
        </p:blipFill>
        <p:spPr>
          <a:xfrm>
            <a:off x="412200" y="1628640"/>
            <a:ext cx="8319240" cy="5012640"/>
          </a:xfrm>
          <a:prstGeom prst="rect">
            <a:avLst/>
          </a:prstGeom>
          <a:ln>
            <a:noFill/>
          </a:ln>
        </p:spPr>
      </p:pic>
      <p:sp>
        <p:nvSpPr>
          <p:cNvPr id="483" name="CustomShape 2"/>
          <p:cNvSpPr/>
          <p:nvPr/>
        </p:nvSpPr>
        <p:spPr>
          <a:xfrm rot="1599600">
            <a:off x="7829280" y="81720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179640" y="27468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Boletim de acompanhamento do SINAN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5" name="Imagem 3" descr=""/>
          <p:cNvPicPr/>
          <p:nvPr/>
        </p:nvPicPr>
        <p:blipFill>
          <a:blip r:embed="rId1"/>
          <a:stretch/>
        </p:blipFill>
        <p:spPr>
          <a:xfrm>
            <a:off x="179640" y="1569240"/>
            <a:ext cx="8784720" cy="51717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1484640"/>
            <a:ext cx="8229240" cy="52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3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Notificar e atualizar os tratamentos especiais no SITE-TB, encerrando os casos no SINAN.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3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Contrarreferenciar as pessoas indicadas (com resumo clínico e resultados de exames), após avaliação, para início ou continuidade do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Referência Terciária de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1917000"/>
            <a:ext cx="822924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5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 quanto a necessidade da investigação de contatos pela atenção primária.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Referência Terciária de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Esquemas de tratamento e local de manejo clinico preferencial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3" name="Table 2"/>
          <p:cNvGraphicFramePr/>
          <p:nvPr/>
        </p:nvGraphicFramePr>
        <p:xfrm>
          <a:off x="53640" y="1700640"/>
          <a:ext cx="9036000" cy="4192200"/>
        </p:xfrm>
        <a:graphic>
          <a:graphicData uri="http://schemas.openxmlformats.org/drawingml/2006/table">
            <a:tbl>
              <a:tblPr/>
              <a:tblGrid>
                <a:gridCol w="3024000"/>
                <a:gridCol w="3328200"/>
                <a:gridCol w="2683800"/>
              </a:tblGrid>
              <a:tr h="37224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Situação do caso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Orientação terapêutica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Local de manejo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4412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Caso novo e Retratamento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 Básico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Atenção Primária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11600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Tuberculose meningoencefálica e osteoarticular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 Básico para TB meningoencefálica e osteoarticular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Hospital e, posteriormente, Atenção Secundária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48788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Impedimentos ao uso do Esquema Básico e avaliação de falência terapêutica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Esquemas Especiais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Referência Secundária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4412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Resistência comprovada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Esquemas Especiais para resistências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Referência Terciária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79640" y="476640"/>
            <a:ext cx="8784720" cy="604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caso foi notificado e foi iniciado esquema básico para LMS, em regime autoadministrado com as seguintes orientações: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tomar as medicações diariamente, uma hora antes ou duas horas após o café da manhã, com água, inclusive nos finais de semana;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não beber cerveja, nem fumar;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 urina ficará avermelhada;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79640" y="908640"/>
            <a:ext cx="8712720" cy="5184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manter a casa bem arejada, permitindo a entrada de luz solar;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não é necessária a separação de copos, talheres, pratos, ou outros objetos de uso coletivo;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se apresentar qualquer reação estranha, retornar à USF.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blipFill>
            <a:blip r:embed="rId1"/>
            <a:tile/>
          </a:blipFill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relação ao tratamento adotado, a modalidade mais adequada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autoadministrado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diretamente  observado por um familiar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diretamente observado pela equipe de saúde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0" y="0"/>
            <a:ext cx="9143640" cy="13568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– Em relação ao tratamento adotado, a modalidade mais adequada é: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Orientações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95640" y="1825560"/>
            <a:ext cx="8568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verde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caso clínico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azul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teoria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vinho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discussão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branco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perguntas/respostas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blipFill>
            <a:blip r:embed="rId1"/>
            <a:tile/>
          </a:blipFill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relação ao tratamento adotado, a modalidade mais adequada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autoadministrado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diretamente  observado por um familiar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diretamente observado pela equipe de saúde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0" y="0"/>
            <a:ext cx="9143640" cy="13568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– Em relação ao tratamento adotado, a modalidade mais adequada é: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ADESÃO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79880" y="1268640"/>
            <a:ext cx="8172000" cy="532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 ligados à pessoa em tratamento;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 ligados à doença;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 ligados ao tratamento;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 ligados ao contexto social; 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 ligados ao serviço.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Estratégias que podem melhorar a adesão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2061000"/>
            <a:ext cx="822924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Acolhimento;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diretamente observado; 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 terapêutico singular.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ACOLHIMENTO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07640" y="1700640"/>
            <a:ext cx="8856720" cy="489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concretiza a partir da tolerância às diferenças, da escuta solidária e da busca de produção de vínculo capazes de identificar necessidades para a elaboração conjunta de estratégias que visem o sucesso do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ACOLHIMENTO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07640" y="2061000"/>
            <a:ext cx="8856720" cy="43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acolhimento não está restrito a processos específicos do cuidado e deve ser realizado por todos os profissionais de saúde em qualquer contato dos pacientes com o serviço.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Diretamente Observado (TDO)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5640" y="2493000"/>
            <a:ext cx="9036000" cy="338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a observação da tomada dos medicamentos da TB pela pessoa em tratamento por um profissional de saúde, pelo menos 3 vezes na semana.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980640"/>
            <a:ext cx="822924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b="0" lang="pt-BR" sz="6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TDO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visa o fortalecimento da adesão da pessoa ao tratamento da tuberculose.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Estimula a criação de vínculo, melhora o acolhimento e favorece a cura da TB.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1063440"/>
            <a:ext cx="8229240" cy="488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Consequentemente, o </a:t>
            </a:r>
            <a:r>
              <a:rPr b="0" lang="pt-BR" sz="6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TDO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auxilia na interrupção da cadeia de transmissão, diminui o surgimento da TB resistente, do abandono do tratamento e da mortalidade por TB.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105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observação da tomada diária dos medicamentos deverá ser realizada por qualquer profissional da equipe de saúde, independentemente da formação e da categoria profissional.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Entre as atribuições da Atenção Primária incluem-se: 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 rot="5400000">
            <a:off x="4210560" y="-1625760"/>
            <a:ext cx="149724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 algn="just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Diagnosticar, tratar e acompanhar pessoas com TB sob tratamento diretamente observado; oferecer e realizar o teste para o diagnóstico do HIV; fazer a investigação dos contatos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24200" y="1772280"/>
            <a:ext cx="883440" cy="11721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 rot="5400000">
            <a:off x="4213440" y="123120"/>
            <a:ext cx="144792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Diagnosticar, tratar e acompanhar pessoas com TB, incluindo o manejo de reações adversas maiores; receber pessoas contrarreferenciadas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124200" y="3416040"/>
            <a:ext cx="894240" cy="1217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 rot="5400000">
            <a:off x="4241520" y="1736280"/>
            <a:ext cx="146268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Diagnosticar, tratar e acompanhar pessoas com TB; fazer a investigação dos contatos menores de 15 anos; manejar as pessoas com TB-HIV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7"/>
          <p:cNvSpPr/>
          <p:nvPr/>
        </p:nvSpPr>
        <p:spPr>
          <a:xfrm>
            <a:off x="124200" y="5055480"/>
            <a:ext cx="913680" cy="11901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Modalidades de TDO realizadas por profissionais de saúde: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174240" y="1917000"/>
            <a:ext cx="8794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Domiciliar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observação realizada na residência da pessoa com TB ou em local por ele solicitado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Serviços de saúde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observação em unidades de ESF, UBS, SAE, Policlínicas ou Hospitais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Modalidades de TDO realizadas por profissionais de saúde: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0" y="1772640"/>
            <a:ext cx="9143640" cy="5068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Compartilhada</a:t>
            </a:r>
            <a:r>
              <a:rPr b="0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consulta médica em uma unidade de saúde e TDO em outra, mais próxima de sua residência ou trabalho.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O.B.S. outras instituições: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longa permanência </a:t>
            </a:r>
            <a:r>
              <a:rPr b="0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prisões e unidades de internação para menores cumprindo medidas socioeducativas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permanência temporária </a:t>
            </a:r>
            <a:r>
              <a:rPr b="0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albergues, asilos ou comunidades terapêuticas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125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Passo a passo do TDO: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1" name="Table 2"/>
          <p:cNvGraphicFramePr/>
          <p:nvPr/>
        </p:nvGraphicFramePr>
        <p:xfrm>
          <a:off x="282240" y="1268640"/>
          <a:ext cx="8578800" cy="4968360"/>
        </p:xfrm>
        <a:graphic>
          <a:graphicData uri="http://schemas.openxmlformats.org/drawingml/2006/table">
            <a:tbl>
              <a:tblPr/>
              <a:tblGrid>
                <a:gridCol w="8579160"/>
              </a:tblGrid>
              <a:tr h="5391000">
                <a:tc>
                  <a:txBody>
                    <a:bodyPr lIns="68400" rIns="68400" tIns="0" bIns="0"/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Acolher a pessoa em tratamento e seus familiares;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Avaliar a presença de efeitos adversos;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Informar sobre os medicamentos administrados;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Entregar os medicamentos de uso oral com um copo de água e observar a tomada;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Anotar na ficha de acompanhamento;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Questionar dúvidas e encorajar a continuidade do tratamento;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Marcar o próximo encontro; 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10243e"/>
                        </a:buClr>
                        <a:buFont typeface="Calibri"/>
                        <a:buAutoNum type="arabicParenR"/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Providenciar os agendamentos necessários e certificar-se da realização dos exames de controle.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 Terapêutico Singular (PTS)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0" y="1772640"/>
            <a:ext cx="9143640" cy="5068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termo projeto refere-se a uma discussão prospectiva focada em “como será daqui para frente”.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Visa valorizar a história de vida do indivíduo e trazê-lo para o centro do cuidado.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equipe multidisciplinar de saúde deve estar organizada com reuniões periódicas durante o horário de trabalho.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 Terapêutico Singular (PTS)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5" name="Table 2"/>
          <p:cNvGraphicFramePr/>
          <p:nvPr/>
        </p:nvGraphicFramePr>
        <p:xfrm>
          <a:off x="457200" y="1725840"/>
          <a:ext cx="8229240" cy="50151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015520">
                <a:tc>
                  <a:txBody>
                    <a:bodyPr lIns="68400" rIns="68400" tIns="0" bIns="0"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Passo a passo do PTS: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254061"/>
                        </a:buClr>
                        <a:buFont typeface="Calibri"/>
                        <a:buAutoNum type="arabicParenR"/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Diagnóstico situacional da pessoa em tratamento;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254061"/>
                        </a:buClr>
                        <a:buFont typeface="Calibri"/>
                        <a:buAutoNum type="arabicParenR"/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Definição de metas;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254061"/>
                        </a:buClr>
                        <a:buFont typeface="Calibri"/>
                        <a:buAutoNum type="arabicParenR"/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Divisão de responsabilidades; 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50000"/>
                        </a:lnSpc>
                        <a:buClr>
                          <a:srgbClr val="254061"/>
                        </a:buClr>
                        <a:buFont typeface="Calibri"/>
                        <a:buAutoNum type="arabicParenR"/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Reavaliação.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Outras atividades de apoio à adesão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251640" y="1556640"/>
          <a:ext cx="8712720" cy="5015160"/>
        </p:xfrm>
        <a:graphic>
          <a:graphicData uri="http://schemas.openxmlformats.org/drawingml/2006/table">
            <a:tbl>
              <a:tblPr/>
              <a:tblGrid>
                <a:gridCol w="8712720"/>
              </a:tblGrid>
              <a:tr h="5015520">
                <a:tc>
                  <a:txBody>
                    <a:bodyPr lIns="68400" rIns="68400" tIns="0" bIns="0"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pt-BR" sz="2800" spc="-1" strike="noStrike">
                          <a:solidFill>
                            <a:srgbClr val="1f497d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•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	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Consulta com foco na adesão;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•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	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Grupos de apoio, educativo ou terapêutico;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•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	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Rodas de conversa;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•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	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Interconsulta e consulta conjunta com os diferentes profissionais envolvidos;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•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	</a:t>
                      </a:r>
                      <a:r>
                        <a:rPr b="1" lang="pt-BR" sz="28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Uso de dispositivos facilitadores que podem apoiar a adesão: porta-comprimidos, tabelas e mapas de doses, diários de adesão e alarmes são exemplos.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d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Discussão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1- Compartilhe informações sobre o TDO na sua realidade.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 Quais outras estratégias de adesão, além do TDO, existem na sua realidade?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6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Esquema Básico (EB)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1" name="Table 2"/>
          <p:cNvGraphicFramePr/>
          <p:nvPr/>
        </p:nvGraphicFramePr>
        <p:xfrm>
          <a:off x="107640" y="1556640"/>
          <a:ext cx="8784720" cy="4871160"/>
        </p:xfrm>
        <a:graphic>
          <a:graphicData uri="http://schemas.openxmlformats.org/drawingml/2006/table">
            <a:tbl>
              <a:tblPr/>
              <a:tblGrid>
                <a:gridCol w="1800000"/>
                <a:gridCol w="1728000"/>
                <a:gridCol w="3744360"/>
                <a:gridCol w="1512360"/>
              </a:tblGrid>
              <a:tr h="53244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Faixas de peso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Unidade/dose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Duração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26240">
                <a:tc rowSpan="4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RHZE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150/75/400/275 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(comprimidos em DFC)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 a 35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comprimidos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meses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(fase intensiva)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31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 a 50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comprimidos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931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50 a 70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 comprimidos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45144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Acima de 70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comprimidos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68880">
                <a:tc rowSpan="4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RH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300/150 mg* ou 150/75 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(comprimidos em DFC)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 a 35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comp 300/150mg ou 2 comp 150/75mg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 meses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(fase de manutenção)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6888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 a 50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1comp 300/150mg + 1comp de 150/75mg ou 3 comp150/75mg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6888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50 a 70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comp 300/150mg ou 4 comp 150/75mg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6888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Acima de 70 Kg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comp 300/150mg + 1comp de 150/75mg ou 5 comp 150/75mg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12" name="CustomShape 3"/>
          <p:cNvSpPr/>
          <p:nvPr/>
        </p:nvSpPr>
        <p:spPr>
          <a:xfrm rot="1599600">
            <a:off x="7795440" y="13572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15º dia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89640" y="1772640"/>
            <a:ext cx="8964000" cy="475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dia marcado para o seu retorno, LMS compareceu à consulta.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Referiu estar sem febre, sem sudorese e com mais apetite. Porém, não conseguia se alimentar bem por causa de náuseas muito fortes.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16000" y="404640"/>
            <a:ext cx="8748000" cy="612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Pensou em parar o tratamento, pois, além das náuseas, não conseguia ficar sem fumar.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Está sem beber cerveja.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Ainda apresenta muita tosse e expectoração amarelada, mas sem raias de sangue.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67640" y="1052640"/>
            <a:ext cx="8218800" cy="507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esposa de LMS disse que observa o marido tomar as medicações, pois soube que um conhecido, que não se tratou direito, morreu de tuberculose.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 rot="5400000">
            <a:off x="4385520" y="-15508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tratamento até a melhora dos sintomas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43280" y="18457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 rot="5400000">
            <a:off x="4321080" y="-4500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à referência secundária para  avaliação e conduta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143280" y="32457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 rot="5400000">
            <a:off x="4250880" y="1488960"/>
            <a:ext cx="148212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Reformular o horário da tomada dos medicamentos e prescrever sintomáticos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TextShape 7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– Diante do quadro relatado por LMS,  a conduta preferencial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 rot="5400000">
            <a:off x="4385520" y="-16228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tratamento até a melhora dos sintomas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143280" y="17737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 rot="5400000">
            <a:off x="4321080" y="-11736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à referência secundária para  avaliação e conduta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143280" y="31737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 rot="5400000">
            <a:off x="4178520" y="1489320"/>
            <a:ext cx="162648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1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Reformular o horário da tomada dos medicamentos e prescrever sintomáticos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6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7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– Diante do quadro relatado por LMS,  a conduta preferencial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230760" y="908640"/>
            <a:ext cx="8661240" cy="532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foi orientado a tomar a medicação 2h após o café da manhã e bromoprida antes da primeira refeição, almoço e jantar.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próxima consulta foi marcada para 15 dias.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ADVERSAS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maioria das pessoas com TB completa o tratamento </a:t>
            </a:r>
            <a:r>
              <a:rPr b="1" lang="pt-BR" sz="4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b="0" lang="pt-BR" sz="4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qualquer reação adversa relevante.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ADVERSAS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457200" y="2205000"/>
            <a:ext cx="8229240" cy="392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Estudos mostram que a ocorrência de reações adversas “menores” varia de 5% a 26%. Nesses casos, não há a necessidade de interrupção ou substituição do esquema básico.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 ADVERSAS MENORES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8" name="Table 2"/>
          <p:cNvGraphicFramePr/>
          <p:nvPr/>
        </p:nvGraphicFramePr>
        <p:xfrm>
          <a:off x="35640" y="1196640"/>
          <a:ext cx="8928720" cy="5329440"/>
        </p:xfrm>
        <a:graphic>
          <a:graphicData uri="http://schemas.openxmlformats.org/drawingml/2006/table">
            <a:tbl>
              <a:tblPr/>
              <a:tblGrid>
                <a:gridCol w="2975760"/>
                <a:gridCol w="2975760"/>
                <a:gridCol w="2977200"/>
              </a:tblGrid>
              <a:tr h="668880">
                <a:tc>
                  <a:txBody>
                    <a:bodyPr lIns="53640" rIns="5364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Efeitos adversos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53640" rIns="5364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Provável(eis) fármaco(s) responsável(eis)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53640" rIns="5364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Condutas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45628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Intolerância digestiva (náusea e vômito) e epigastralgia.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Etambutol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Pirazinamida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Reformular o horário da administração dos medicamentos (duas horas após o café da manhã). Considerar o uso de medicação sintomática. Avaliar a função hepática.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6888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Suor/urina de cor avermelhada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Orientar.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6888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Prurido e exantema leve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Medicar com anti-histamínico.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636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Dor articular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Pirazinamida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Medicar com analgésicos ou anti-inflamatórios não hormonais.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 ADVERSAS MENORES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0" name="Table 2"/>
          <p:cNvGraphicFramePr/>
          <p:nvPr/>
        </p:nvGraphicFramePr>
        <p:xfrm>
          <a:off x="107640" y="1268640"/>
          <a:ext cx="8928720" cy="5329440"/>
        </p:xfrm>
        <a:graphic>
          <a:graphicData uri="http://schemas.openxmlformats.org/drawingml/2006/table">
            <a:tbl>
              <a:tblPr/>
              <a:tblGrid>
                <a:gridCol w="3168000"/>
                <a:gridCol w="2783520"/>
                <a:gridCol w="2977200"/>
              </a:tblGrid>
              <a:tr h="66888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Efeitos adversos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Provável(eis) fármaco(s) responsável(eis)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Condutas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38384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Neuropatia periférica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Etambutol (incomum)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 (comum)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Medicar com piridoxina (vitamina B6) na dosagem de 50mg/dia e avaliar a evolução.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8384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Hiperuricemia (com ou sem sintomas).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Etambutol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Pirazinamida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Orientar dieta hipopurínica e medicar com alopurinol ou colchicina, se necessário.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8384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Cefaleia e mudança de comportamento (euforia, insônia, depressão leve, ansiedade e sonolência)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Orientar.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68880"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Febre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25406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Orientar e medicar com antitérmico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1º mês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98280" y="1700640"/>
            <a:ext cx="893808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relata tosse pouco produtiva, expectoração clara, ausência de febre e ganho de 1kg.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 com náuseas, apesar da mudança no horário da medicação e do uso de bromoprida.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Entre as atribuições da Atenção Primária incluem-se: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 rot="5400000">
            <a:off x="4210560" y="-1625760"/>
            <a:ext cx="14972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 algn="just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Diagnosticar, tratar e acompanhar os casos de TB sob tratamento diretamente observado; oferecer e realizar o teste para o diagnóstico do HIV; fazer a investigação dos contatos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24200" y="1772280"/>
            <a:ext cx="883440" cy="11721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 rot="5400000">
            <a:off x="4213440" y="123120"/>
            <a:ext cx="144792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Diagnosticar, tratar e acompanhar os casos de TB, incluindo o manejo de reações adversas maiores; receber pessoas contrarreferenciadas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124200" y="3416040"/>
            <a:ext cx="894240" cy="1217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 rot="5400000">
            <a:off x="4241520" y="1736280"/>
            <a:ext cx="146268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Diagnosticar, tratar e acompanhar pessoas com TB; fazer a investigação dos contatos menores de 15 anos; manejar as pessoas com TB-HIV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>
            <a:off x="124200" y="5055480"/>
            <a:ext cx="913680" cy="11901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251640" y="1340640"/>
            <a:ext cx="8712720" cy="540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Apresenta-se lúcido, orientado, acianótico, afebril, ictérico ++/4+ e sem outras alterações relevantes ao exame físico. </a:t>
            </a: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 fumando e voltou a beber cerveja. </a:t>
            </a:r>
            <a:r>
              <a:rPr b="1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Relata uso regular das medicações</a:t>
            </a: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1º mês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67640" y="1955880"/>
            <a:ext cx="8229240" cy="392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médica assistente suspende o tratamento, solicita exames complementares e o encaminha para uma unidade de referência secundária.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1º mês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51640" y="548640"/>
            <a:ext cx="8640720" cy="568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Foram solicitados os seguintes exames: baciloscopia, hemograma completo, TGO, TGP e bilirrubinas.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realizado teste rápido para o diagnóstico do HIV e sorologia para hepatites B e C.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– A conduta da médica assistente foi: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Incorreta, pois poderia manejar o caso na atenção primária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Incorreta, pois caberia à referência secundária interromper o EB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Correta, pois a interrupção do EB se impõe frente ao quadro de icterícia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– A conduta da médica assistente foi: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Incorreta, pois poderia manejar o caso na atenção primária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Incorreta, pois caberia à referência secundária interromper o EB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Correta, pois a interrupção do EB se impõe frente ao quadro de icterícia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– São fatores de risco para o desenvolvimento de reações adversas maiores: 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 rot="5400000">
            <a:off x="4385520" y="-16228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Idade, alcoolismo (&gt;80g/dia) e tabagismo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143280" y="17737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 rot="5400000">
            <a:off x="4321080" y="-11736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hepática prévia, desnutrição e idade avançada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143280" y="31737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 rot="5400000">
            <a:off x="4178520" y="1489320"/>
            <a:ext cx="162648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Coinfecção pelo HIV (imunossupressão avançada), baixa escolaridade e idade avançada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– São fatores de risco para o desenvolvimento de reações adversas maiores: 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 rot="5400000">
            <a:off x="4385520" y="-16228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Idade, alcoolismo (&gt;80g/dia) e tabagismo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143280" y="17737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 rot="5400000">
            <a:off x="4321080" y="-11736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hepática prévia, desnutrição e idade avançada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143280" y="31737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6"/>
          <p:cNvSpPr/>
          <p:nvPr/>
        </p:nvSpPr>
        <p:spPr>
          <a:xfrm rot="5400000">
            <a:off x="4178520" y="1489320"/>
            <a:ext cx="162648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Coinfecção pelo HIV (imunossupressão avançada), baixa escolaridade e idade avançada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Fatores de risco para a ocorrência de reações adversas maiores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79640" y="1845000"/>
            <a:ext cx="87127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Idade: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partir dos quarenta anos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Dependência química ao álcool: 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ingestão diária de álcool &gt; 80 g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Desnutrição: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perda &gt; 15% do peso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História de doença hepática prévia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Coinfecção pelo vírus HIV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95640" y="274680"/>
            <a:ext cx="836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Atenção Primária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95640" y="1600200"/>
            <a:ext cx="8362800" cy="4852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Acolher, tratar e acompanhar as pessoas com TB sensível aos medicamentos.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Indicar e prescrever o esquema básico, acompanhando o tratamento sob TDO.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e avaliar, mensalmente, baciloscopias de controle até o final do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0" y="5364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Teor alcoólico em algumas bebidas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Picture 2" descr=""/>
          <p:cNvPicPr/>
          <p:nvPr/>
        </p:nvPicPr>
        <p:blipFill>
          <a:blip r:embed="rId1"/>
          <a:stretch/>
        </p:blipFill>
        <p:spPr>
          <a:xfrm>
            <a:off x="1907640" y="1412640"/>
            <a:ext cx="5328360" cy="4662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2" name="CustomShape 2"/>
          <p:cNvSpPr/>
          <p:nvPr/>
        </p:nvSpPr>
        <p:spPr>
          <a:xfrm>
            <a:off x="3492000" y="6160680"/>
            <a:ext cx="37440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Rótulos de marcas tradicionalmente consumidas.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67640" y="105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medicamentos usados nos esquemas de tratamento da TB apresentam interações entre si e com outros fármacos.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Isso aumenta o risco de hepatotoxicidade.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72000" y="476640"/>
            <a:ext cx="8964000" cy="604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pequeno percentual de pessoas observa-se, nos dois primeiros meses de tratamento: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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1º Elevação assintomática dos níveis séricos das enzimas hepáticas;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"/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2º Normalização espontânea, sem manifestação clínica e sem necessidade de interrupção ou alteração do esquema terapêutico.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– Na presença de náuseas, sem icterícia, para até que valores das enzimas hepáticas não há necessidade de interromper o tratamento?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 rot="5400000">
            <a:off x="4384800" y="-1428480"/>
            <a:ext cx="118692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Duas vezes o valor normal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43280" y="1967400"/>
            <a:ext cx="88344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 rot="5400000">
            <a:off x="4320360" y="78120"/>
            <a:ext cx="12722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vezes o valor normal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143280" y="3368520"/>
            <a:ext cx="8942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 rot="5400000">
            <a:off x="4373640" y="1490760"/>
            <a:ext cx="123624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Cinco vezes o valor normal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7"/>
          <p:cNvSpPr/>
          <p:nvPr/>
        </p:nvSpPr>
        <p:spPr>
          <a:xfrm>
            <a:off x="143280" y="4807440"/>
            <a:ext cx="91368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– Na presença de náuseas, sem icterícia, para até que valores das enzimas hepáticas não há necessidade de interromper o tratamento?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 rot="5400000">
            <a:off x="4384800" y="-1428480"/>
            <a:ext cx="118692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Duas vezes o valor normal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143280" y="1967400"/>
            <a:ext cx="88344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4"/>
          <p:cNvSpPr/>
          <p:nvPr/>
        </p:nvSpPr>
        <p:spPr>
          <a:xfrm rot="5400000">
            <a:off x="4320360" y="78120"/>
            <a:ext cx="1272240" cy="7837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vezes o valor normal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5"/>
          <p:cNvSpPr/>
          <p:nvPr/>
        </p:nvSpPr>
        <p:spPr>
          <a:xfrm>
            <a:off x="143280" y="3368520"/>
            <a:ext cx="8942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 rot="5400000">
            <a:off x="4373640" y="1490760"/>
            <a:ext cx="123624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Cinco vezes o valor normal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7"/>
          <p:cNvSpPr/>
          <p:nvPr/>
        </p:nvSpPr>
        <p:spPr>
          <a:xfrm>
            <a:off x="143280" y="4807440"/>
            <a:ext cx="91368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395640" y="188640"/>
            <a:ext cx="8424720" cy="648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tratamento da TB apenas deverá ser interrompido quando as enzimas atingirem: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vezes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valor normal </a:t>
            </a: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sintomas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-"/>
            </a:pP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Cinco vezes 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valor normal </a:t>
            </a: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sintomas 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 logo que a icterícia se manifeste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ambas as situações, encaminhar a pessoa em tratamento para referência secundária.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-90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 ADVERSAS MAIORES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2" name="Table 2"/>
          <p:cNvGraphicFramePr/>
          <p:nvPr/>
        </p:nvGraphicFramePr>
        <p:xfrm>
          <a:off x="107640" y="1052640"/>
          <a:ext cx="8928720" cy="5616360"/>
        </p:xfrm>
        <a:graphic>
          <a:graphicData uri="http://schemas.openxmlformats.org/drawingml/2006/table">
            <a:tbl>
              <a:tblPr/>
              <a:tblGrid>
                <a:gridCol w="2376000"/>
                <a:gridCol w="2736000"/>
                <a:gridCol w="3816720"/>
              </a:tblGrid>
              <a:tr h="715680">
                <a:tc>
                  <a:txBody>
                    <a:bodyPr lIns="24120" rIns="2412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Efeitos adversos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24120" rIns="2412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Provável(eis) fármaco(s) responsável(eis)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24120" rIns="2412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Condutas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6896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Exantema ou hipersensibilidade de moderada a grave.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Etambutol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o tratamento. Nos casos moderados, reintroduzir os medicamentos um a um após a resolução do quadro. Substituir o fármaco identificado como alergeno. Nos casos graves, após a resolução do quadro, iniciar esquema especial alternativo.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3172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Psicose, crise convulsiva, encefalopatia tóxica ou coma.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a isoniazida e reiniciar esquema especial sem a referida medicação.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-90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 ADVERSAS MAIORES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4" name="Table 2"/>
          <p:cNvGraphicFramePr/>
          <p:nvPr/>
        </p:nvGraphicFramePr>
        <p:xfrm>
          <a:off x="107640" y="1188000"/>
          <a:ext cx="8928720" cy="5625000"/>
        </p:xfrm>
        <a:graphic>
          <a:graphicData uri="http://schemas.openxmlformats.org/drawingml/2006/table">
            <a:tbl>
              <a:tblPr/>
              <a:tblGrid>
                <a:gridCol w="2016000"/>
                <a:gridCol w="2592000"/>
                <a:gridCol w="4320720"/>
              </a:tblGrid>
              <a:tr h="68184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Efeitos adversos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Provável(eis) fármaco(s) responsável(eis)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Condutas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45628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Neurite óptica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Etambutol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o etambutol e reiniciar esquema especial sem a referida medicação. A neurite óptica é dose dependente e reversível, quando detectada precocemente. Raramente acontece durante os dois primeiros meses com as doses recomendadas.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8688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Hepatotoxicidade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Isoniazida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Pirazinamida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o tratamento até a resolução da alteração hepática. Reintroduzir os medicamentos um a um após a avaliação da função hepática (RE, seguidos de H e por último a Z). Avaliar possível substituição do medicamento responsável ou mudança do esquema.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-90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REAÇÕES  ADVERSAS MAIORES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6" name="Table 2"/>
          <p:cNvGraphicFramePr/>
          <p:nvPr/>
        </p:nvGraphicFramePr>
        <p:xfrm>
          <a:off x="35640" y="1196640"/>
          <a:ext cx="9036000" cy="5169600"/>
        </p:xfrm>
        <a:graphic>
          <a:graphicData uri="http://schemas.openxmlformats.org/drawingml/2006/table">
            <a:tbl>
              <a:tblPr/>
              <a:tblGrid>
                <a:gridCol w="2880000"/>
                <a:gridCol w="2592000"/>
                <a:gridCol w="3564000"/>
              </a:tblGrid>
              <a:tr h="66888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Efeitos adversos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Provável(eis) fármaco(s) responsável(eis)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Condutas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02636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Hipoacusia, vertigem e nistagmo.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Estreptomicina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a estreptomicina e reiniciar esquema especial sem a referida medicação.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8384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Trombocitopenia, leucopenia, eosinofilia, anemia hemolítica, agranulocitose, vasculite.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a rifampicina e reiniciar esquema especial sem a referida medicação.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636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Nefrite intersticial.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Rifampicina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a rifampicina e reiniciar esquema especial sem a referida medicação.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6360"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Rabdomiólise com mioglobinúria e insuficiência renal.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Pirazinamida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4120" rIns="2412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Suspender a pirazinamida e reiniciar esquema especial sem a referida medicação.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120" marR="24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16000" y="1472400"/>
            <a:ext cx="8748000" cy="5052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4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Identificar precocemente a ocorrência de efeitos adversos, conduzindo e orientando as pessoas com efeitos “menores”.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4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Receber as contrarreferências para acompanhamento e TDO compartilhado.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4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Notificar e atualizar os tratamentos no SINAN.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95640" y="274680"/>
            <a:ext cx="836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Atenção Primária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0" y="0"/>
            <a:ext cx="9143640" cy="14839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 – Com as enzimas hepáticas em níveis seguros, a reintrodução dos medicamentos deve seguir qual sequência? 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 rot="5400000">
            <a:off x="4309920" y="-1619280"/>
            <a:ext cx="13370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Pirazinamida + Etambutol, seguida pela Isoniazida e por último Rifampicina, com intervalo de três dias entre elas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143280" y="17773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 rot="5400000">
            <a:off x="4252680" y="30240"/>
            <a:ext cx="14072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Isoniazida + Etambutol, seguida pela Rifampicina e por último Pirazinamida, com intervalo de dois dias entre elas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143280" y="33213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 rot="5400000">
            <a:off x="4250880" y="1632960"/>
            <a:ext cx="148212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Rifampicina + Etambutol, seguida pela Isoniazida e por último Pirazinamida, com intervalo de três a sete dias entre elas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7"/>
          <p:cNvSpPr/>
          <p:nvPr/>
        </p:nvSpPr>
        <p:spPr>
          <a:xfrm>
            <a:off x="143280" y="495036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0" y="0"/>
            <a:ext cx="9143640" cy="14839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 – Com as enzimas hepáticas em níveis seguros, a reintrodução dos medicamentos deve seguir qual sequência?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Pirazinamida + Etambutol, seguida pela Isoniazida e por último Rifampicina, com intervalo de três dias entre elas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Isoniazida + Etambutol, seguida pela Rifampicina e por último Pirazinamida, com intervalo de dois dias entre elas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Rifampicina + Etambutol, seguida pela Isoniazida e por último Pirazinamida, com intervalo de três a sete dias entre elas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reintrodução de cada medicamento deverá ser precedida da análise da função hepática.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tempo de tratamento deve ser considerado a partir da data que foi possível retomar o esquema terapêutico completo.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79920" y="260640"/>
            <a:ext cx="78040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just">
              <a:lnSpc>
                <a:spcPct val="100000"/>
              </a:lnSpc>
            </a:pPr>
            <a:r>
              <a:rPr b="1" lang="pt-BR" sz="44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 para a conduta diante de alterações hepáticas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25" name="Table 2"/>
          <p:cNvGraphicFramePr/>
          <p:nvPr/>
        </p:nvGraphicFramePr>
        <p:xfrm>
          <a:off x="107640" y="1556640"/>
          <a:ext cx="8856720" cy="4896360"/>
        </p:xfrm>
        <a:graphic>
          <a:graphicData uri="http://schemas.openxmlformats.org/drawingml/2006/table">
            <a:tbl>
              <a:tblPr/>
              <a:tblGrid>
                <a:gridCol w="2592000"/>
                <a:gridCol w="1152000"/>
                <a:gridCol w="2448000"/>
                <a:gridCol w="2664720"/>
              </a:tblGrid>
              <a:tr h="1654200">
                <a:tc rowSpan="3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Pessoas com doença hepática prévia: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hepatite viral aguda; hepatites crônicas (viral autoimune, criptogênica); hepatopatia alcoólica; esteatose hepática.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Sem cirrose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TGO / TGP &gt; 5 x LSN</a:t>
                      </a:r>
                      <a:r>
                        <a:rPr b="1" lang="pt-BR" sz="2400" spc="-1" strike="noStrike" baseline="30000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(*)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 RELfx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Cm3 E Lfx / 7 E Lfx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799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TGO / TGP &lt; 5 x LSN</a:t>
                      </a:r>
                      <a:r>
                        <a:rPr b="1" lang="pt-BR" sz="2400" spc="-1" strike="noStrike" baseline="30000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(*)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 Básico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464544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Com cirrose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Cm3 E Lfx / 7 E Lfx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26" name="CustomShape 3"/>
          <p:cNvSpPr/>
          <p:nvPr/>
        </p:nvSpPr>
        <p:spPr>
          <a:xfrm rot="1599600">
            <a:off x="7829280" y="28584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79920" y="260640"/>
            <a:ext cx="78040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just">
              <a:lnSpc>
                <a:spcPct val="100000"/>
              </a:lnSpc>
            </a:pPr>
            <a:r>
              <a:rPr b="1" lang="pt-BR" sz="44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 para a conduta diante de alterações hepáticas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 rot="1599600">
            <a:off x="7829280" y="28584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29" name="Table 3"/>
          <p:cNvGraphicFramePr/>
          <p:nvPr/>
        </p:nvGraphicFramePr>
        <p:xfrm>
          <a:off x="44640" y="1495080"/>
          <a:ext cx="9063720" cy="5184360"/>
        </p:xfrm>
        <a:graphic>
          <a:graphicData uri="http://schemas.openxmlformats.org/drawingml/2006/table">
            <a:tbl>
              <a:tblPr/>
              <a:tblGrid>
                <a:gridCol w="1656000"/>
                <a:gridCol w="2511000"/>
                <a:gridCol w="2889360"/>
                <a:gridCol w="2007360"/>
              </a:tblGrid>
              <a:tr h="2508840">
                <a:tc rowSpan="3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Pacientes sem doença hepática prévia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TGO / TGP ≤ </a:t>
                      </a:r>
                      <a:r>
                        <a:rPr b="1" lang="pt-BR" sz="2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x LSN</a:t>
                      </a:r>
                      <a:r>
                        <a:rPr b="1" lang="pt-BR" sz="2400" spc="-1" strike="noStrike" baseline="30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(*)</a:t>
                      </a: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(sem sintomas)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TGO / TGP ≤ 3 x LSN (com sintomas, incluindo a presença de icterícia)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Reintrodução: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 -&gt; RE+H -&gt; REH+Z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Reintrodução do EB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Início de Esquema Especial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42181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Casos graves de TB ou hepatotoxicidade grave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Cm3 E Lfx 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 E Lfx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165420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Níveis de TGO/TGP &gt;LSN após 4 semanas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Cm3 E Lfx 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 E Lfx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1 mês e 7 dias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457200" y="2349000"/>
            <a:ext cx="8229240" cy="3776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comparece à consulta na referência indicada, já anictérico e sem náuseas.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 dos exames solicitados: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0" y="1556640"/>
            <a:ext cx="90360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do 1º mês: ++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Hemograma: dentro da normalidade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Bilirrubinas: totais 6 (VR: 0,30 a 1,20); direta 3,5 (VR: até 0,35); indireta 2,5 (VR: até 1,00);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TGO: 567 (VR: até 30);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TGP: 620 (VR: até 40); 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Teste rápido para HIV, hepatites B e C negativos.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conduta adotada foi: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457200" y="2133000"/>
            <a:ext cx="8229240" cy="399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dosagem sérica de bilirrubinas, TGO, TGP e reavaliar LMS em três dias.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95640" y="1413720"/>
            <a:ext cx="8362800" cy="5327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7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Manter RHZE para pessoas com baciloscopia positiva no segundo mês e solicitar TRM/TB e cultura.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7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as pessoas com: forte sugestão clínica, radiológica e exames bacteriológicos negativos; efeitos adversos “maiores”; vivendo com HIV; falência; qualquer tipo de resistência; e evolução clínica desfavorável.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95640" y="274680"/>
            <a:ext cx="836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Atenção Primária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1 mês e 10 dias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457200" y="2277000"/>
            <a:ext cx="8229240" cy="3776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compareceu à avaliação na referência, mantendo o quadro clínico da última consulta.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7200" y="332640"/>
            <a:ext cx="8229240" cy="619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da segunda dosagem foi: Bilirrubina Total: 2, Bilirrubina Direta:1,6, Bilirrubina Indireta: 0,4; TGO: 86; TGP: 100.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conduta foi: reintrodução da Rifampicina + Etambutol, com retorno para 5 dias.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061000"/>
            <a:ext cx="8229240" cy="406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evolução de LMS foi favorável após a reintrodução de REH, com boa tolerância aos medicamentos reintroduzidos.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 a Pirazinamida foi reintroduzida ao esquema, LMS tornou a apresentar náuseas e dor epigástrica, além de elevação dos níveis de TGO e TGP.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conduta adotada foi: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457200" y="2133000"/>
            <a:ext cx="8229240" cy="399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Retirar a Pirazinamida do esquema, mantendo RHE durante a fase intensiva, seguida de RH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7 meses.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67640" y="105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elaborado um relato da evolução do caso e LMS foi contrarreferenciado à UBS de origem para seguimento do tratamento e acompanhamento.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 rot="5400000">
            <a:off x="4253400" y="-1653120"/>
            <a:ext cx="144972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a mais adequada, pois foi baseada na avaliação clínica e na análise das enzimas hepáticas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143280" y="1753200"/>
            <a:ext cx="883440" cy="11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 rot="5400000">
            <a:off x="4253760" y="47160"/>
            <a:ext cx="14054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Etambutol não deveria ser introduzido juntamente com a Rifampicina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143280" y="3349440"/>
            <a:ext cx="894240" cy="1199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 rot="5400000">
            <a:off x="4211640" y="1685520"/>
            <a:ext cx="15606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Estaria indicada a introdução de uma quinolona em função da retirada da Pirazinamida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143280" y="5013720"/>
            <a:ext cx="913680" cy="1172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>
            <a:off x="0" y="0"/>
            <a:ext cx="9143640" cy="13568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– Em relação à reintrodução dos medicamentos, podemos afirmar que: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 rot="5400000">
            <a:off x="4253400" y="-1653120"/>
            <a:ext cx="144972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a mais adequada, pois foi baseada na avaliação clínica e na análise das enzimas hepáticas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143280" y="1753200"/>
            <a:ext cx="883440" cy="11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 rot="5400000">
            <a:off x="4253760" y="47160"/>
            <a:ext cx="14054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Etambutol não deveria ser introduzido juntamente com a Rifampicina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43280" y="3349440"/>
            <a:ext cx="894240" cy="1199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5"/>
          <p:cNvSpPr/>
          <p:nvPr/>
        </p:nvSpPr>
        <p:spPr>
          <a:xfrm rot="5400000">
            <a:off x="4211640" y="1685520"/>
            <a:ext cx="15606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Estaria indicada a introdução de uma quinolona em função da retirada da Pirazinamida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143280" y="5013720"/>
            <a:ext cx="913680" cy="1172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7"/>
          <p:cNvSpPr/>
          <p:nvPr/>
        </p:nvSpPr>
        <p:spPr>
          <a:xfrm>
            <a:off x="0" y="0"/>
            <a:ext cx="9143640" cy="13568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– Em relação à reintrodução dos medicamentos, podemos afirmar que: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39640" y="764640"/>
            <a:ext cx="8229240" cy="532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pessoa em tratamento deve ser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orientada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sobre a ocorrência das principais reações adversas e da necessidade de retornar ao serviço de saúde na presença dos mesmos.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95640" y="1700640"/>
            <a:ext cx="8362800" cy="4453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9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a investigação de contatos.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742680" algn="just">
              <a:lnSpc>
                <a:spcPct val="100000"/>
              </a:lnSpc>
              <a:buClr>
                <a:srgbClr val="10243e"/>
              </a:buClr>
              <a:buFont typeface="Calibri"/>
              <a:buAutoNum type="arabicPeriod" startAt="9"/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Indicar e prescrever o tratamento da infecção latente da tuberculose, conforme recomendação.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95640" y="274680"/>
            <a:ext cx="836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Competências da Atenção Primária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67640" y="1124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monitoramento laboratorial deve ser individualizado, conforme indicação médica, de acordo com o maior risco de reações adversas e a presença de doenças associadas.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2º mês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relatou ausência de febre, ganho de 3 kg, tosse pouco produtiva com expectoração clara, ausência de sintomas digestivos.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 fumando e bebendo cerveja nos finais de semana.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Acompanhamento: 2º mês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457200" y="1989000"/>
            <a:ext cx="8229240" cy="413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solicitada baciloscopia de controle e novo exame de função hepática, de acordo com a orientação da médica da referência.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 rot="5400000">
            <a:off x="4253400" y="-1383840"/>
            <a:ext cx="144972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143280" y="2022480"/>
            <a:ext cx="883440" cy="11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 rot="5400000">
            <a:off x="4253760" y="316440"/>
            <a:ext cx="14054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Cultura com teste de sensibilidade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143280" y="3618360"/>
            <a:ext cx="894240" cy="1199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 rot="5400000">
            <a:off x="4211640" y="1954440"/>
            <a:ext cx="15606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Teste rápido molecular para tuberculose (TRM-TB)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143280" y="5282640"/>
            <a:ext cx="913680" cy="1172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– A UBS de LMS agora possui o TRM-TB. Qual o exame mais indicado para o seguimento mensal do tratamento?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 rot="5400000">
            <a:off x="4253400" y="-1383840"/>
            <a:ext cx="144972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143280" y="2022480"/>
            <a:ext cx="883440" cy="11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 rot="5400000">
            <a:off x="4253760" y="316440"/>
            <a:ext cx="14054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Cultura com teste de sensibilidade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143280" y="3618360"/>
            <a:ext cx="894240" cy="1199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 rot="5400000">
            <a:off x="4211640" y="1954440"/>
            <a:ext cx="15606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Teste rápido molecular para tuberculose (TRM-TB)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143280" y="5282640"/>
            <a:ext cx="913680" cy="1172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– A UBS de LMS agora possui o TRM-TB. Qual o exame mais indicado para o seguimento mensal do tratamento?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baciloscopia realizada dois dias antes da consulta médica 2º mês foi positiva (+).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– Frente ao resultado positivo da baciloscopia do 2◦ mês, o que você faria?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 rot="5400000">
            <a:off x="4217400" y="-1226160"/>
            <a:ext cx="152172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adesão, solicitar TRM-TB e, caso sensível à Rifampicina, continuar o esquema da fase intensiva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143280" y="217080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4"/>
          <p:cNvSpPr/>
          <p:nvPr/>
        </p:nvSpPr>
        <p:spPr>
          <a:xfrm rot="5400000">
            <a:off x="4321080" y="44748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 e verificar o resultado da cultura do início do tratamento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5"/>
          <p:cNvSpPr/>
          <p:nvPr/>
        </p:nvSpPr>
        <p:spPr>
          <a:xfrm>
            <a:off x="143280" y="373860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6"/>
          <p:cNvSpPr/>
          <p:nvPr/>
        </p:nvSpPr>
        <p:spPr>
          <a:xfrm rot="5400000">
            <a:off x="4374360" y="185868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Transferir LMS para continuidade do tratamento na referência secundária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7"/>
          <p:cNvSpPr/>
          <p:nvPr/>
        </p:nvSpPr>
        <p:spPr>
          <a:xfrm>
            <a:off x="143280" y="5175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– Frente ao resultado positivo da baciloscopia do 2◦ mês, o que você faria?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 rot="5400000">
            <a:off x="4217400" y="-1158120"/>
            <a:ext cx="152172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adesão, solicitar TRM-TB e, caso sensível à Rifampicina, continuar o esquema da fase intensiva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143280" y="223848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4"/>
          <p:cNvSpPr/>
          <p:nvPr/>
        </p:nvSpPr>
        <p:spPr>
          <a:xfrm rot="5400000">
            <a:off x="4321080" y="5155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 adesão e verificar o resultado da cultura do início do tratamento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5"/>
          <p:cNvSpPr/>
          <p:nvPr/>
        </p:nvSpPr>
        <p:spPr>
          <a:xfrm>
            <a:off x="143280" y="38066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6"/>
          <p:cNvSpPr/>
          <p:nvPr/>
        </p:nvSpPr>
        <p:spPr>
          <a:xfrm rot="5400000">
            <a:off x="4374360" y="192636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33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Transferir LMS para continuidade do tratamento na referência secundária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7"/>
          <p:cNvSpPr/>
          <p:nvPr/>
        </p:nvSpPr>
        <p:spPr>
          <a:xfrm>
            <a:off x="143280" y="524376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63456</TotalTime>
  <Application>LibreOffice/5.1.5.2$Windows_x86 LibreOffice_project/7a864d8825610a8c07cfc3bc01dd4fce6a9447e5</Application>
  <Words>5166</Words>
  <Paragraphs>842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2010-11-26T13:14:02Z</dcterms:created>
  <dc:creator>olga.rodrigues</dc:creator>
  <dc:description/>
  <dc:language>pt-BR</dc:language>
  <cp:lastModifiedBy>MAPS</cp:lastModifiedBy>
  <cp:lastPrinted>2017-03-02T11:45:17Z</cp:lastPrinted>
  <dcterms:modified xsi:type="dcterms:W3CDTF">2019-08-28T03:19:25Z</dcterms:modified>
  <cp:revision>507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120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133</vt:i4>
  </property>
</Properties>
</file>